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1" r:id="rId3"/>
    <p:sldId id="257" r:id="rId4"/>
    <p:sldId id="259" r:id="rId5"/>
    <p:sldId id="260" r:id="rId6"/>
    <p:sldId id="262" r:id="rId7"/>
    <p:sldId id="258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29" autoAdjust="0"/>
    <p:restoredTop sz="94660"/>
  </p:normalViewPr>
  <p:slideViewPr>
    <p:cSldViewPr snapToGrid="0">
      <p:cViewPr varScale="1">
        <p:scale>
          <a:sx n="64" d="100"/>
          <a:sy n="64" d="100"/>
        </p:scale>
        <p:origin x="58" y="5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25717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503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762000"/>
            <a:ext cx="1971675" cy="5410200"/>
          </a:xfrm>
        </p:spPr>
        <p:txBody>
          <a:bodyPr vert="eaVert" lIns="45720" tIns="91440" rIns="45720" bIns="9144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951" y="762000"/>
            <a:ext cx="5686425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7543800" y="173563"/>
            <a:ext cx="0" cy="6858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518892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1886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Freeform 10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b="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429355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8096" y="2286000"/>
            <a:ext cx="35661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1990" y="2286000"/>
            <a:ext cx="35661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562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2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096" y="2967788"/>
            <a:ext cx="3566160" cy="33415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1990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2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1990" y="2967788"/>
            <a:ext cx="3566160" cy="33415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2385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569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41020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768096" y="471509"/>
            <a:ext cx="329184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822960"/>
            <a:ext cx="4258818" cy="518464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096" y="2257506"/>
            <a:ext cx="329184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11159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8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9141714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57950" y="4960138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82021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286000"/>
            <a:ext cx="7290055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8097" y="6470704"/>
            <a:ext cx="161560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D83D4E91-F453-4F12-8460-81CC5F3FF174}" type="datetimeFigureOut">
              <a:rPr lang="en-US" smtClean="0"/>
              <a:t>3/1/2015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32200" y="6470704"/>
            <a:ext cx="4426094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28000" y="6470704"/>
            <a:ext cx="73025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B8B889F1-F123-4A3E-BF72-EBB67F2E563E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5715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643247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tinyurl.com/lfcfw3k" TargetMode="External"/><Relationship Id="rId2" Type="http://schemas.openxmlformats.org/officeDocument/2006/relationships/hyperlink" Target="http://tinyurl.com/b5sgvoo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mrg.bz/2KJzLc" TargetMode="External"/><Relationship Id="rId2" Type="http://schemas.openxmlformats.org/officeDocument/2006/relationships/hyperlink" Target="http://www.imagebase.net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thegoldguys.blogspot.com/" TargetMode="External"/><Relationship Id="rId4" Type="http://schemas.openxmlformats.org/officeDocument/2006/relationships/hyperlink" Target="http://mrg.bz/yjDB7W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b="1" dirty="0"/>
              <a:t>Librarians and Teachers </a:t>
            </a:r>
            <a:r>
              <a:rPr lang="en-US" sz="4800" b="1" dirty="0" smtClean="0"/>
              <a:t>Unite</a:t>
            </a:r>
            <a:endParaRPr lang="en-US" sz="4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b="1" dirty="0" smtClean="0"/>
              <a:t>Making </a:t>
            </a:r>
            <a:r>
              <a:rPr lang="en-US" sz="2400" b="1" dirty="0"/>
              <a:t>Collaboration Powerful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770834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Theme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When teachers and librarians collaborate, they can combine their knowledge and experience to make planning more powerful.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03351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collaboration?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Sharing ideas</a:t>
            </a:r>
          </a:p>
          <a:p>
            <a:r>
              <a:rPr lang="en-US" dirty="0" smtClean="0"/>
              <a:t>Studying the curriculum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Equal partnership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sz="1400" dirty="0" smtClean="0">
                <a:solidFill>
                  <a:srgbClr val="FF0000"/>
                </a:solidFill>
              </a:rPr>
              <a:t>*Red </a:t>
            </a:r>
            <a:r>
              <a:rPr lang="en-US" sz="1400" dirty="0"/>
              <a:t>ideas indicate edits that were made after seeking feedback.</a:t>
            </a:r>
            <a:endParaRPr lang="en-US" sz="1400" dirty="0">
              <a:solidFill>
                <a:srgbClr val="FF0000"/>
              </a:solidFill>
            </a:endParaRP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3532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Why Collaborate?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New ideas</a:t>
            </a:r>
          </a:p>
          <a:p>
            <a:pPr marL="0" indent="0">
              <a:buNone/>
            </a:pPr>
            <a:r>
              <a:rPr lang="en-US" dirty="0" smtClean="0"/>
              <a:t>Different areas of expertise</a:t>
            </a:r>
          </a:p>
          <a:p>
            <a:pPr marL="0" indent="0">
              <a:buNone/>
            </a:pPr>
            <a:r>
              <a:rPr lang="en-US" dirty="0" smtClean="0"/>
              <a:t>Fresh perspective on old activities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20067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Benefits of collaboration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Increase student success</a:t>
            </a:r>
          </a:p>
          <a:p>
            <a:r>
              <a:rPr lang="en-US" dirty="0" smtClean="0"/>
              <a:t>Professional growth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Support</a:t>
            </a:r>
          </a:p>
          <a:p>
            <a:endParaRPr lang="en-US" dirty="0" smtClean="0">
              <a:solidFill>
                <a:srgbClr val="FF0000"/>
              </a:solidFill>
            </a:endParaRPr>
          </a:p>
          <a:p>
            <a:endParaRPr lang="en-US" dirty="0">
              <a:solidFill>
                <a:srgbClr val="FF0000"/>
              </a:solidFill>
            </a:endParaRPr>
          </a:p>
          <a:p>
            <a:r>
              <a:rPr lang="en-US" sz="1400" dirty="0" smtClean="0">
                <a:solidFill>
                  <a:srgbClr val="FF0000"/>
                </a:solidFill>
              </a:rPr>
              <a:t>*Red </a:t>
            </a:r>
            <a:r>
              <a:rPr lang="en-US" sz="1400" dirty="0"/>
              <a:t>ideas indicate edits that were made after seeking feedback.</a:t>
            </a:r>
            <a:endParaRPr lang="en-US" dirty="0">
              <a:solidFill>
                <a:srgbClr val="FF0000"/>
              </a:solidFill>
            </a:endParaRPr>
          </a:p>
          <a:p>
            <a:endParaRPr lang="en-US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92607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/>
              <a:t>Standard 1. Learner-Centered Teaching and Learning: (3) model and promote collaborative planning, cooperative teaching, and direct instruction as determined by learners' needs and state curriculum standards (SBEC).</a:t>
            </a:r>
          </a:p>
          <a:p>
            <a:pPr marL="0" indent="0">
              <a:buNone/>
            </a:pPr>
            <a:r>
              <a:rPr lang="en-US" b="1" dirty="0" smtClean="0"/>
              <a:t>Standard </a:t>
            </a:r>
            <a:r>
              <a:rPr lang="en-US" b="1" dirty="0"/>
              <a:t>1: Teaching for Learning: 1.3 Instructional Partner: Candidates model, share, and promote effective principles of teaching and learning as collaborative partners with other educators (ALA-AASL).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39445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 cited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/>
              <a:t>American Library Association (ALA) and American Association of School Librarians (AASL). Standards for the Initial Preparation of School Librarians. American Library Association. 2010. Web 10 Feb 2015 &lt;</a:t>
            </a:r>
            <a:r>
              <a:rPr lang="en-US" b="1" dirty="0">
                <a:hlinkClick r:id="rId2"/>
              </a:rPr>
              <a:t>http://tinyurl.com/b5sgvoo</a:t>
            </a:r>
            <a:r>
              <a:rPr lang="en-US" b="1" dirty="0"/>
              <a:t>&gt;</a:t>
            </a:r>
          </a:p>
          <a:p>
            <a:pPr marL="0" indent="0">
              <a:buNone/>
            </a:pPr>
            <a:r>
              <a:rPr lang="en-US" b="1" dirty="0" smtClean="0"/>
              <a:t>SBEC</a:t>
            </a:r>
            <a:r>
              <a:rPr lang="en-US" b="1" dirty="0"/>
              <a:t>. Rule 239.55: Standards Required for the School Librarian Certificate. Texas Administrative Code. 23 Dec. 2009. Web. 10 Feb. 2015 </a:t>
            </a:r>
            <a:r>
              <a:rPr lang="en-US" b="1" dirty="0" smtClean="0"/>
              <a:t>&lt;</a:t>
            </a:r>
            <a:r>
              <a:rPr lang="en-US" b="1" dirty="0" smtClean="0">
                <a:hlinkClick r:id="rId3"/>
              </a:rPr>
              <a:t>http</a:t>
            </a:r>
            <a:r>
              <a:rPr lang="en-US" b="1" dirty="0">
                <a:hlinkClick r:id="rId3"/>
              </a:rPr>
              <a:t>://</a:t>
            </a:r>
            <a:r>
              <a:rPr lang="en-US" b="1" dirty="0" smtClean="0">
                <a:hlinkClick r:id="rId3"/>
              </a:rPr>
              <a:t>tinyurl.com/lfcfw3k</a:t>
            </a:r>
            <a:r>
              <a:rPr lang="en-US" b="1" dirty="0" smtClean="0"/>
              <a:t>&gt;</a:t>
            </a:r>
          </a:p>
          <a:p>
            <a:pPr marL="0" indent="0">
              <a:buNone/>
            </a:pPr>
            <a:endParaRPr lang="en-US" b="1" dirty="0" smtClean="0"/>
          </a:p>
          <a:p>
            <a:pPr marL="0" indent="0">
              <a:buNone/>
            </a:pPr>
            <a:endParaRPr lang="en-US" b="1" dirty="0"/>
          </a:p>
          <a:p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9727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Image Credit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Photo Credit, David </a:t>
            </a:r>
            <a:r>
              <a:rPr lang="en-US" dirty="0" err="1"/>
              <a:t>Niblack</a:t>
            </a:r>
            <a:r>
              <a:rPr lang="en-US" dirty="0"/>
              <a:t>, </a:t>
            </a:r>
            <a:r>
              <a:rPr lang="en-US" dirty="0">
                <a:hlinkClick r:id="rId2"/>
              </a:rPr>
              <a:t>Imagebase.net</a:t>
            </a:r>
            <a:r>
              <a:rPr lang="en-US" dirty="0"/>
              <a:t>. </a:t>
            </a:r>
          </a:p>
          <a:p>
            <a:pPr marL="0" indent="0">
              <a:buNone/>
            </a:pPr>
            <a:r>
              <a:rPr lang="en-US" b="1" dirty="0">
                <a:hlinkClick r:id="rId3"/>
              </a:rPr>
              <a:t>http://</a:t>
            </a:r>
            <a:r>
              <a:rPr lang="en-US" b="1" dirty="0" smtClean="0">
                <a:hlinkClick r:id="rId3"/>
              </a:rPr>
              <a:t>mrg.bz/2KJzLc</a:t>
            </a:r>
            <a:endParaRPr lang="en-US" b="1" dirty="0" smtClean="0"/>
          </a:p>
          <a:p>
            <a:pPr marL="0" indent="0">
              <a:buNone/>
            </a:pPr>
            <a:r>
              <a:rPr lang="en-US" b="1" dirty="0">
                <a:hlinkClick r:id="rId4"/>
              </a:rPr>
              <a:t>http://</a:t>
            </a:r>
            <a:r>
              <a:rPr lang="en-US" b="1" dirty="0" smtClean="0">
                <a:hlinkClick r:id="rId4"/>
              </a:rPr>
              <a:t>mrg.bz/yjDB7W</a:t>
            </a:r>
            <a:endParaRPr lang="en-US" b="1" dirty="0" smtClean="0"/>
          </a:p>
          <a:p>
            <a:pPr marL="0" indent="0">
              <a:buNone/>
            </a:pPr>
            <a:r>
              <a:rPr lang="en-US" b="1" dirty="0">
                <a:hlinkClick r:id="rId5"/>
              </a:rPr>
              <a:t>http://thegoldguys.blogspot.com</a:t>
            </a:r>
            <a:r>
              <a:rPr lang="en-US" b="1" dirty="0" smtClean="0">
                <a:hlinkClick r:id="rId5"/>
              </a:rPr>
              <a:t>/</a:t>
            </a:r>
            <a:endParaRPr lang="en-US" b="1" dirty="0" smtClean="0"/>
          </a:p>
          <a:p>
            <a:pPr marL="0" indent="0">
              <a:buNone/>
            </a:pPr>
            <a:endParaRPr lang="en-US" b="1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62552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188</TotalTime>
  <Words>237</Words>
  <Application>Microsoft Office PowerPoint</Application>
  <PresentationFormat>On-screen Show (4:3)</PresentationFormat>
  <Paragraphs>34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Tw Cen MT</vt:lpstr>
      <vt:lpstr>Tw Cen MT Condensed</vt:lpstr>
      <vt:lpstr>Wingdings 3</vt:lpstr>
      <vt:lpstr>Integral</vt:lpstr>
      <vt:lpstr>Librarians and Teachers Unite</vt:lpstr>
      <vt:lpstr>Theme </vt:lpstr>
      <vt:lpstr>What is collaboration?</vt:lpstr>
      <vt:lpstr>Why Collaborate?</vt:lpstr>
      <vt:lpstr>Benefits of collaboration</vt:lpstr>
      <vt:lpstr>standards</vt:lpstr>
      <vt:lpstr>Works cited</vt:lpstr>
      <vt:lpstr>Image Credit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Librarians and Teachers Unite</dc:title>
  <dc:creator>Kaela Latimer</dc:creator>
  <cp:lastModifiedBy>Kaela Latimer</cp:lastModifiedBy>
  <cp:revision>10</cp:revision>
  <dcterms:created xsi:type="dcterms:W3CDTF">2015-03-01T23:29:39Z</dcterms:created>
  <dcterms:modified xsi:type="dcterms:W3CDTF">2015-03-02T02:37:53Z</dcterms:modified>
</cp:coreProperties>
</file>

<file path=docProps/thumbnail.jpeg>
</file>